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7" r:id="rId3"/>
  </p:sldMasterIdLst>
  <p:notesMasterIdLst>
    <p:notesMasterId r:id="rId21"/>
  </p:notesMasterIdLst>
  <p:handoutMasterIdLst>
    <p:handoutMasterId r:id="rId22"/>
  </p:handoutMasterIdLst>
  <p:sldIdLst>
    <p:sldId id="314" r:id="rId4"/>
    <p:sldId id="350" r:id="rId5"/>
    <p:sldId id="257" r:id="rId6"/>
    <p:sldId id="274" r:id="rId7"/>
    <p:sldId id="355" r:id="rId8"/>
    <p:sldId id="362" r:id="rId9"/>
    <p:sldId id="373" r:id="rId10"/>
    <p:sldId id="366" r:id="rId11"/>
    <p:sldId id="367" r:id="rId12"/>
    <p:sldId id="370" r:id="rId13"/>
    <p:sldId id="371" r:id="rId14"/>
    <p:sldId id="372" r:id="rId15"/>
    <p:sldId id="374" r:id="rId16"/>
    <p:sldId id="361" r:id="rId17"/>
    <p:sldId id="363" r:id="rId18"/>
    <p:sldId id="369" r:id="rId19"/>
    <p:sldId id="26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88A74D"/>
    <a:srgbClr val="9FBFFF"/>
    <a:srgbClr val="081868"/>
    <a:srgbClr val="040C36"/>
    <a:srgbClr val="082CA0"/>
    <a:srgbClr val="4267CE"/>
    <a:srgbClr val="6991E1"/>
    <a:srgbClr val="79A6FF"/>
    <a:srgbClr val="BD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75545" autoAdjust="0"/>
  </p:normalViewPr>
  <p:slideViewPr>
    <p:cSldViewPr>
      <p:cViewPr varScale="1">
        <p:scale>
          <a:sx n="31" d="100"/>
          <a:sy n="31" d="100"/>
        </p:scale>
        <p:origin x="1443" y="2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90" d="100"/>
          <a:sy n="90" d="100"/>
        </p:scale>
        <p:origin x="-183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3C6D-47D2-44F2-A0FA-834E7895E51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11BCF7-3A65-410C-B509-1D05135F846E}">
      <dgm:prSet phldrT="[Text]"/>
      <dgm:spPr>
        <a:xfrm rot="10800000">
          <a:off x="0" y="1866"/>
          <a:ext cx="8229599" cy="728239"/>
        </a:xfrm>
        <a:solidFill>
          <a:srgbClr val="00B050"/>
        </a:solidFill>
      </dgm:spPr>
      <dgm:t>
        <a:bodyPr/>
        <a:lstStyle/>
        <a:p>
          <a:r>
            <a:rPr lang="en-US" b="1" baseline="0">
              <a:latin typeface="Tahoma"/>
              <a:ea typeface="+mn-ea"/>
              <a:cs typeface="+mn-cs"/>
            </a:rPr>
            <a:t>K-12</a:t>
          </a:r>
        </a:p>
      </dgm:t>
    </dgm:pt>
    <dgm:pt modelId="{954440A0-5576-4EFF-BDDA-3A72F25C780F}" type="parTrans" cxnId="{A0267139-5C88-4591-A878-F74E96C3E697}">
      <dgm:prSet/>
      <dgm:spPr/>
      <dgm:t>
        <a:bodyPr/>
        <a:lstStyle/>
        <a:p>
          <a:endParaRPr lang="en-US"/>
        </a:p>
      </dgm:t>
    </dgm:pt>
    <dgm:pt modelId="{0D69667A-BE39-41FD-8F46-962BCD4F2C93}" type="sibTrans" cxnId="{A0267139-5C88-4591-A878-F74E96C3E697}">
      <dgm:prSet/>
      <dgm:spPr/>
      <dgm:t>
        <a:bodyPr/>
        <a:lstStyle/>
        <a:p>
          <a:endParaRPr lang="en-US"/>
        </a:p>
      </dgm:t>
    </dgm:pt>
    <dgm:pt modelId="{5D4BA7E6-37BE-4D7B-89E6-00AFCF8949DA}">
      <dgm:prSet phldrT="[Text]"/>
      <dgm:spPr>
        <a:xfrm rot="10800000">
          <a:off x="0" y="714740"/>
          <a:ext cx="8229599" cy="866423"/>
        </a:xfrm>
        <a:solidFill>
          <a:srgbClr val="00B050"/>
        </a:solidFill>
      </dgm:spPr>
      <dgm:t>
        <a:bodyPr/>
        <a:lstStyle/>
        <a:p>
          <a:r>
            <a:rPr lang="en-US" b="1" u="none" baseline="0">
              <a:latin typeface="Tahoma"/>
              <a:ea typeface="+mn-ea"/>
              <a:cs typeface="+mn-cs"/>
            </a:rPr>
            <a:t>College</a:t>
          </a:r>
          <a:r>
            <a:rPr lang="en-US" b="1" u="none">
              <a:latin typeface="Tahoma"/>
              <a:ea typeface="+mn-ea"/>
              <a:cs typeface="+mn-cs"/>
            </a:rPr>
            <a:t> </a:t>
          </a:r>
          <a:r>
            <a:rPr lang="en-US" b="1" u="none" baseline="0">
              <a:latin typeface="Tahoma"/>
              <a:ea typeface="+mn-ea"/>
              <a:cs typeface="+mn-cs"/>
            </a:rPr>
            <a:t>(4 years)</a:t>
          </a:r>
        </a:p>
      </dgm:t>
    </dgm:pt>
    <dgm:pt modelId="{A4E59FF1-7DA5-4055-96AA-EA87E0EF46BD}" type="parTrans" cxnId="{092C6D73-8E8B-4210-AFFA-51FB6C9BB5AC}">
      <dgm:prSet/>
      <dgm:spPr/>
      <dgm:t>
        <a:bodyPr/>
        <a:lstStyle/>
        <a:p>
          <a:endParaRPr lang="en-US"/>
        </a:p>
      </dgm:t>
    </dgm:pt>
    <dgm:pt modelId="{E99871C7-F636-42F3-88E5-77E6C8CA8D4D}" type="sibTrans" cxnId="{092C6D73-8E8B-4210-AFFA-51FB6C9BB5AC}">
      <dgm:prSet/>
      <dgm:spPr/>
      <dgm:t>
        <a:bodyPr/>
        <a:lstStyle/>
        <a:p>
          <a:endParaRPr lang="en-US"/>
        </a:p>
      </dgm:t>
    </dgm:pt>
    <dgm:pt modelId="{9FF88C60-952C-4193-836B-EA836E36B292}">
      <dgm:prSet phldrT="[Text]"/>
      <dgm:spPr>
        <a:xfrm rot="10800000">
          <a:off x="0" y="1565798"/>
          <a:ext cx="8229599" cy="949859"/>
        </a:xfrm>
        <a:solidFill>
          <a:srgbClr val="00B050"/>
        </a:solidFill>
      </dgm:spPr>
      <dgm:t>
        <a:bodyPr/>
        <a:lstStyle/>
        <a:p>
          <a:r>
            <a:rPr lang="en-US" b="1" baseline="0" dirty="0">
              <a:latin typeface="Tahoma"/>
              <a:ea typeface="+mn-ea"/>
              <a:cs typeface="+mn-cs"/>
            </a:rPr>
            <a:t>Medical School (4 years)</a:t>
          </a:r>
        </a:p>
      </dgm:t>
    </dgm:pt>
    <dgm:pt modelId="{365B14EC-93F5-4272-9880-BD6535509D2E}" type="parTrans" cxnId="{516D8903-10C4-411E-BBB1-F03E8F2D1D56}">
      <dgm:prSet/>
      <dgm:spPr/>
      <dgm:t>
        <a:bodyPr/>
        <a:lstStyle/>
        <a:p>
          <a:endParaRPr lang="en-US"/>
        </a:p>
      </dgm:t>
    </dgm:pt>
    <dgm:pt modelId="{5B2FD8F9-542E-4289-BCCC-3B0EFD69B343}" type="sibTrans" cxnId="{516D8903-10C4-411E-BBB1-F03E8F2D1D56}">
      <dgm:prSet/>
      <dgm:spPr/>
      <dgm:t>
        <a:bodyPr/>
        <a:lstStyle/>
        <a:p>
          <a:endParaRPr lang="en-US"/>
        </a:p>
      </dgm:t>
    </dgm:pt>
    <dgm:pt modelId="{8A5BA53F-9440-480B-B291-2034E93A9824}">
      <dgm:prSet phldrT="[Text]"/>
      <dgm:spPr>
        <a:xfrm rot="10800000">
          <a:off x="0" y="2500293"/>
          <a:ext cx="8229599" cy="1114825"/>
        </a:xfrm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u="none" baseline="0" dirty="0">
              <a:latin typeface="Tahoma"/>
              <a:ea typeface="+mn-ea"/>
              <a:cs typeface="+mn-cs"/>
            </a:rPr>
            <a:t>Residency/Fellowship (3-7 years)</a:t>
          </a:r>
        </a:p>
      </dgm:t>
    </dgm:pt>
    <dgm:pt modelId="{1919C8C8-02D1-4D32-8162-46F78D70EAEF}" type="sibTrans" cxnId="{5DB22E6F-525E-4617-BBE8-9777256B72F2}">
      <dgm:prSet/>
      <dgm:spPr/>
      <dgm:t>
        <a:bodyPr/>
        <a:lstStyle/>
        <a:p>
          <a:endParaRPr lang="en-US"/>
        </a:p>
      </dgm:t>
    </dgm:pt>
    <dgm:pt modelId="{255F7836-1BEA-4254-AC67-29E3F832426F}" type="parTrans" cxnId="{5DB22E6F-525E-4617-BBE8-9777256B72F2}">
      <dgm:prSet/>
      <dgm:spPr/>
      <dgm:t>
        <a:bodyPr/>
        <a:lstStyle/>
        <a:p>
          <a:endParaRPr lang="en-US"/>
        </a:p>
      </dgm:t>
    </dgm:pt>
    <dgm:pt modelId="{E030713D-F56F-49D8-B199-1CFF836D513F}">
      <dgm:prSet phldrT="[Text]"/>
      <dgm:spPr>
        <a:xfrm>
          <a:off x="0" y="3599753"/>
          <a:ext cx="8229599" cy="1024355"/>
        </a:xfrm>
        <a:solidFill>
          <a:srgbClr val="00B050"/>
        </a:solidFill>
      </dgm:spPr>
      <dgm:t>
        <a:bodyPr/>
        <a:lstStyle/>
        <a:p>
          <a:r>
            <a:rPr lang="en-US" b="1" dirty="0">
              <a:latin typeface="Tahoma"/>
              <a:ea typeface="+mn-ea"/>
              <a:cs typeface="+mn-cs"/>
            </a:rPr>
            <a:t> Practicing Physician</a:t>
          </a:r>
          <a:endParaRPr lang="en-US" dirty="0">
            <a:latin typeface="Tahoma"/>
            <a:ea typeface="+mn-ea"/>
            <a:cs typeface="+mn-cs"/>
          </a:endParaRPr>
        </a:p>
      </dgm:t>
    </dgm:pt>
    <dgm:pt modelId="{65DDA48C-981B-4C96-B118-E7DB92ED52DC}" type="parTrans" cxnId="{B8CC1CD6-24EF-4F2E-B517-667858918916}">
      <dgm:prSet/>
      <dgm:spPr/>
      <dgm:t>
        <a:bodyPr/>
        <a:lstStyle/>
        <a:p>
          <a:endParaRPr lang="en-US"/>
        </a:p>
      </dgm:t>
    </dgm:pt>
    <dgm:pt modelId="{69067FFE-DECF-40B6-8773-7B2E41395FD7}" type="sibTrans" cxnId="{B8CC1CD6-24EF-4F2E-B517-667858918916}">
      <dgm:prSet/>
      <dgm:spPr/>
      <dgm:t>
        <a:bodyPr/>
        <a:lstStyle/>
        <a:p>
          <a:endParaRPr lang="en-US"/>
        </a:p>
      </dgm:t>
    </dgm:pt>
    <dgm:pt modelId="{EC0B7226-0F97-4AA0-8890-0226DF5D2BDC}" type="pres">
      <dgm:prSet presAssocID="{CA023C6D-47D2-44F2-A0FA-834E7895E51F}" presName="outerComposite" presStyleCnt="0">
        <dgm:presLayoutVars>
          <dgm:chMax val="5"/>
          <dgm:dir/>
          <dgm:resizeHandles val="exact"/>
        </dgm:presLayoutVars>
      </dgm:prSet>
      <dgm:spPr/>
    </dgm:pt>
    <dgm:pt modelId="{7635C090-6F21-43EA-896D-3023DA32CD5D}" type="pres">
      <dgm:prSet presAssocID="{CA023C6D-47D2-44F2-A0FA-834E7895E51F}" presName="dummyMaxCanvas" presStyleCnt="0">
        <dgm:presLayoutVars/>
      </dgm:prSet>
      <dgm:spPr/>
    </dgm:pt>
    <dgm:pt modelId="{8B95C0E1-B2F7-4F6F-AA00-389E10050F5C}" type="pres">
      <dgm:prSet presAssocID="{CA023C6D-47D2-44F2-A0FA-834E7895E51F}" presName="FiveNodes_1" presStyleLbl="node1" presStyleIdx="0" presStyleCnt="5" custScaleX="88361">
        <dgm:presLayoutVars>
          <dgm:bulletEnabled val="1"/>
        </dgm:presLayoutVars>
      </dgm:prSet>
      <dgm:spPr/>
    </dgm:pt>
    <dgm:pt modelId="{9EDF8E04-FF98-4020-8E14-E367349805A3}" type="pres">
      <dgm:prSet presAssocID="{CA023C6D-47D2-44F2-A0FA-834E7895E51F}" presName="FiveNodes_2" presStyleLbl="node1" presStyleIdx="1" presStyleCnt="5" custScaleX="93254">
        <dgm:presLayoutVars>
          <dgm:bulletEnabled val="1"/>
        </dgm:presLayoutVars>
      </dgm:prSet>
      <dgm:spPr/>
    </dgm:pt>
    <dgm:pt modelId="{D0278960-0B47-4AFE-80F3-7EA61E70AFF5}" type="pres">
      <dgm:prSet presAssocID="{CA023C6D-47D2-44F2-A0FA-834E7895E51F}" presName="FiveNodes_3" presStyleLbl="node1" presStyleIdx="2" presStyleCnt="5" custScaleX="98146" custLinFactNeighborX="369" custLinFactNeighborY="-2535">
        <dgm:presLayoutVars>
          <dgm:bulletEnabled val="1"/>
        </dgm:presLayoutVars>
      </dgm:prSet>
      <dgm:spPr/>
    </dgm:pt>
    <dgm:pt modelId="{6A5264D0-71F1-4FB5-AFA9-DC2006B44C4A}" type="pres">
      <dgm:prSet presAssocID="{CA023C6D-47D2-44F2-A0FA-834E7895E51F}" presName="FiveNodes_4" presStyleLbl="node1" presStyleIdx="3" presStyleCnt="5">
        <dgm:presLayoutVars>
          <dgm:bulletEnabled val="1"/>
        </dgm:presLayoutVars>
      </dgm:prSet>
      <dgm:spPr/>
    </dgm:pt>
    <dgm:pt modelId="{B925ABE6-1C08-47AC-8B16-59328B1D66EF}" type="pres">
      <dgm:prSet presAssocID="{CA023C6D-47D2-44F2-A0FA-834E7895E51F}" presName="FiveNodes_5" presStyleLbl="node1" presStyleIdx="4" presStyleCnt="5">
        <dgm:presLayoutVars>
          <dgm:bulletEnabled val="1"/>
        </dgm:presLayoutVars>
      </dgm:prSet>
      <dgm:spPr/>
    </dgm:pt>
    <dgm:pt modelId="{E7A00E86-12EB-4CC0-BFEB-C3B6E5C68DCD}" type="pres">
      <dgm:prSet presAssocID="{CA023C6D-47D2-44F2-A0FA-834E7895E51F}" presName="FiveConn_1-2" presStyleLbl="fgAccFollowNode1" presStyleIdx="0" presStyleCnt="4" custScaleY="107315" custLinFactNeighborX="-54362" custLinFactNeighborY="4173">
        <dgm:presLayoutVars>
          <dgm:bulletEnabled val="1"/>
        </dgm:presLayoutVars>
      </dgm:prSet>
      <dgm:spPr/>
    </dgm:pt>
    <dgm:pt modelId="{7DC98032-6FEB-4822-8779-37E9C81BDD6F}" type="pres">
      <dgm:prSet presAssocID="{CA023C6D-47D2-44F2-A0FA-834E7895E51F}" presName="FiveConn_2-3" presStyleLbl="fgAccFollowNode1" presStyleIdx="1" presStyleCnt="4" custLinFactNeighborX="-29391" custLinFactNeighborY="-4273">
        <dgm:presLayoutVars>
          <dgm:bulletEnabled val="1"/>
        </dgm:presLayoutVars>
      </dgm:prSet>
      <dgm:spPr/>
    </dgm:pt>
    <dgm:pt modelId="{FE53B9BB-9B94-442E-AE93-D297B4D889B1}" type="pres">
      <dgm:prSet presAssocID="{CA023C6D-47D2-44F2-A0FA-834E7895E51F}" presName="FiveConn_3-4" presStyleLbl="fgAccFollowNode1" presStyleIdx="2" presStyleCnt="4">
        <dgm:presLayoutVars>
          <dgm:bulletEnabled val="1"/>
        </dgm:presLayoutVars>
      </dgm:prSet>
      <dgm:spPr/>
    </dgm:pt>
    <dgm:pt modelId="{906AD9F6-0F9C-4B4B-BAD7-D87E10764019}" type="pres">
      <dgm:prSet presAssocID="{CA023C6D-47D2-44F2-A0FA-834E7895E51F}" presName="FiveConn_4-5" presStyleLbl="fgAccFollowNode1" presStyleIdx="3" presStyleCnt="4">
        <dgm:presLayoutVars>
          <dgm:bulletEnabled val="1"/>
        </dgm:presLayoutVars>
      </dgm:prSet>
      <dgm:spPr/>
    </dgm:pt>
    <dgm:pt modelId="{BF31A9BB-274A-451B-BB5A-FA36BF9C91AB}" type="pres">
      <dgm:prSet presAssocID="{CA023C6D-47D2-44F2-A0FA-834E7895E51F}" presName="FiveNodes_1_text" presStyleLbl="node1" presStyleIdx="4" presStyleCnt="5">
        <dgm:presLayoutVars>
          <dgm:bulletEnabled val="1"/>
        </dgm:presLayoutVars>
      </dgm:prSet>
      <dgm:spPr/>
    </dgm:pt>
    <dgm:pt modelId="{AF292906-B222-4077-BFE0-450929293E71}" type="pres">
      <dgm:prSet presAssocID="{CA023C6D-47D2-44F2-A0FA-834E7895E51F}" presName="FiveNodes_2_text" presStyleLbl="node1" presStyleIdx="4" presStyleCnt="5">
        <dgm:presLayoutVars>
          <dgm:bulletEnabled val="1"/>
        </dgm:presLayoutVars>
      </dgm:prSet>
      <dgm:spPr/>
    </dgm:pt>
    <dgm:pt modelId="{F6955633-CB42-42E0-8F58-0BEFD5927B8C}" type="pres">
      <dgm:prSet presAssocID="{CA023C6D-47D2-44F2-A0FA-834E7895E51F}" presName="FiveNodes_3_text" presStyleLbl="node1" presStyleIdx="4" presStyleCnt="5">
        <dgm:presLayoutVars>
          <dgm:bulletEnabled val="1"/>
        </dgm:presLayoutVars>
      </dgm:prSet>
      <dgm:spPr/>
    </dgm:pt>
    <dgm:pt modelId="{9AD1CB94-0D03-4B74-A6FF-D7014A776DCC}" type="pres">
      <dgm:prSet presAssocID="{CA023C6D-47D2-44F2-A0FA-834E7895E51F}" presName="FiveNodes_4_text" presStyleLbl="node1" presStyleIdx="4" presStyleCnt="5">
        <dgm:presLayoutVars>
          <dgm:bulletEnabled val="1"/>
        </dgm:presLayoutVars>
      </dgm:prSet>
      <dgm:spPr/>
    </dgm:pt>
    <dgm:pt modelId="{BF184C22-2ED9-46F4-BDC5-E530EA450E23}" type="pres">
      <dgm:prSet presAssocID="{CA023C6D-47D2-44F2-A0FA-834E7895E51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16D8903-10C4-411E-BBB1-F03E8F2D1D56}" srcId="{CA023C6D-47D2-44F2-A0FA-834E7895E51F}" destId="{9FF88C60-952C-4193-836B-EA836E36B292}" srcOrd="2" destOrd="0" parTransId="{365B14EC-93F5-4272-9880-BD6535509D2E}" sibTransId="{5B2FD8F9-542E-4289-BCCC-3B0EFD69B343}"/>
    <dgm:cxn modelId="{A2967D07-BB22-4327-88CE-239153FFD224}" type="presOf" srcId="{5B2FD8F9-542E-4289-BCCC-3B0EFD69B343}" destId="{FE53B9BB-9B94-442E-AE93-D297B4D889B1}" srcOrd="0" destOrd="0" presId="urn:microsoft.com/office/officeart/2005/8/layout/vProcess5"/>
    <dgm:cxn modelId="{A180470F-A5A1-44AB-8B30-70BDE11C2956}" type="presOf" srcId="{5D4BA7E6-37BE-4D7B-89E6-00AFCF8949DA}" destId="{AF292906-B222-4077-BFE0-450929293E71}" srcOrd="1" destOrd="0" presId="urn:microsoft.com/office/officeart/2005/8/layout/vProcess5"/>
    <dgm:cxn modelId="{0CE6C321-6935-43E8-8944-36077780D1F2}" type="presOf" srcId="{5D4BA7E6-37BE-4D7B-89E6-00AFCF8949DA}" destId="{9EDF8E04-FF98-4020-8E14-E367349805A3}" srcOrd="0" destOrd="0" presId="urn:microsoft.com/office/officeart/2005/8/layout/vProcess5"/>
    <dgm:cxn modelId="{BC936438-C02C-4248-9A84-D83991D14C5D}" type="presOf" srcId="{1919C8C8-02D1-4D32-8162-46F78D70EAEF}" destId="{906AD9F6-0F9C-4B4B-BAD7-D87E10764019}" srcOrd="0" destOrd="0" presId="urn:microsoft.com/office/officeart/2005/8/layout/vProcess5"/>
    <dgm:cxn modelId="{A0267139-5C88-4591-A878-F74E96C3E697}" srcId="{CA023C6D-47D2-44F2-A0FA-834E7895E51F}" destId="{DF11BCF7-3A65-410C-B509-1D05135F846E}" srcOrd="0" destOrd="0" parTransId="{954440A0-5576-4EFF-BDDA-3A72F25C780F}" sibTransId="{0D69667A-BE39-41FD-8F46-962BCD4F2C93}"/>
    <dgm:cxn modelId="{CB64804D-796A-4006-9492-EDBFCA211928}" type="presOf" srcId="{9FF88C60-952C-4193-836B-EA836E36B292}" destId="{F6955633-CB42-42E0-8F58-0BEFD5927B8C}" srcOrd="1" destOrd="0" presId="urn:microsoft.com/office/officeart/2005/8/layout/vProcess5"/>
    <dgm:cxn modelId="{5DB22E6F-525E-4617-BBE8-9777256B72F2}" srcId="{CA023C6D-47D2-44F2-A0FA-834E7895E51F}" destId="{8A5BA53F-9440-480B-B291-2034E93A9824}" srcOrd="3" destOrd="0" parTransId="{255F7836-1BEA-4254-AC67-29E3F832426F}" sibTransId="{1919C8C8-02D1-4D32-8162-46F78D70EAEF}"/>
    <dgm:cxn modelId="{5ACD5370-F1D6-45C2-BDF1-6391F38110E2}" type="presOf" srcId="{E99871C7-F636-42F3-88E5-77E6C8CA8D4D}" destId="{7DC98032-6FEB-4822-8779-37E9C81BDD6F}" srcOrd="0" destOrd="0" presId="urn:microsoft.com/office/officeart/2005/8/layout/vProcess5"/>
    <dgm:cxn modelId="{092C6D73-8E8B-4210-AFFA-51FB6C9BB5AC}" srcId="{CA023C6D-47D2-44F2-A0FA-834E7895E51F}" destId="{5D4BA7E6-37BE-4D7B-89E6-00AFCF8949DA}" srcOrd="1" destOrd="0" parTransId="{A4E59FF1-7DA5-4055-96AA-EA87E0EF46BD}" sibTransId="{E99871C7-F636-42F3-88E5-77E6C8CA8D4D}"/>
    <dgm:cxn modelId="{E07D6C58-F6DA-4DB5-9713-14EE910C34D2}" type="presOf" srcId="{E030713D-F56F-49D8-B199-1CFF836D513F}" destId="{B925ABE6-1C08-47AC-8B16-59328B1D66EF}" srcOrd="0" destOrd="0" presId="urn:microsoft.com/office/officeart/2005/8/layout/vProcess5"/>
    <dgm:cxn modelId="{FD85C89C-63D8-4FC9-9212-6DEAE8005A0F}" type="presOf" srcId="{E030713D-F56F-49D8-B199-1CFF836D513F}" destId="{BF184C22-2ED9-46F4-BDC5-E530EA450E23}" srcOrd="1" destOrd="0" presId="urn:microsoft.com/office/officeart/2005/8/layout/vProcess5"/>
    <dgm:cxn modelId="{C813C0B1-56A8-4EBD-BC89-371EFF39D385}" type="presOf" srcId="{DF11BCF7-3A65-410C-B509-1D05135F846E}" destId="{8B95C0E1-B2F7-4F6F-AA00-389E10050F5C}" srcOrd="0" destOrd="0" presId="urn:microsoft.com/office/officeart/2005/8/layout/vProcess5"/>
    <dgm:cxn modelId="{B5E774B3-80DD-4F36-9838-EA07ACBC525B}" type="presOf" srcId="{8A5BA53F-9440-480B-B291-2034E93A9824}" destId="{6A5264D0-71F1-4FB5-AFA9-DC2006B44C4A}" srcOrd="0" destOrd="0" presId="urn:microsoft.com/office/officeart/2005/8/layout/vProcess5"/>
    <dgm:cxn modelId="{098451B4-7C69-4572-B644-BCFEA9B9A203}" type="presOf" srcId="{DF11BCF7-3A65-410C-B509-1D05135F846E}" destId="{BF31A9BB-274A-451B-BB5A-FA36BF9C91AB}" srcOrd="1" destOrd="0" presId="urn:microsoft.com/office/officeart/2005/8/layout/vProcess5"/>
    <dgm:cxn modelId="{02649CBF-01F3-4587-A8F4-FA0110865BDD}" type="presOf" srcId="{9FF88C60-952C-4193-836B-EA836E36B292}" destId="{D0278960-0B47-4AFE-80F3-7EA61E70AFF5}" srcOrd="0" destOrd="0" presId="urn:microsoft.com/office/officeart/2005/8/layout/vProcess5"/>
    <dgm:cxn modelId="{75F0FBD0-CAAD-42B6-818F-A6C69F6A0386}" type="presOf" srcId="{8A5BA53F-9440-480B-B291-2034E93A9824}" destId="{9AD1CB94-0D03-4B74-A6FF-D7014A776DCC}" srcOrd="1" destOrd="0" presId="urn:microsoft.com/office/officeart/2005/8/layout/vProcess5"/>
    <dgm:cxn modelId="{7DD2A7D3-4C48-4453-A9ED-96E66145B579}" type="presOf" srcId="{0D69667A-BE39-41FD-8F46-962BCD4F2C93}" destId="{E7A00E86-12EB-4CC0-BFEB-C3B6E5C68DCD}" srcOrd="0" destOrd="0" presId="urn:microsoft.com/office/officeart/2005/8/layout/vProcess5"/>
    <dgm:cxn modelId="{B8CC1CD6-24EF-4F2E-B517-667858918916}" srcId="{CA023C6D-47D2-44F2-A0FA-834E7895E51F}" destId="{E030713D-F56F-49D8-B199-1CFF836D513F}" srcOrd="4" destOrd="0" parTransId="{65DDA48C-981B-4C96-B118-E7DB92ED52DC}" sibTransId="{69067FFE-DECF-40B6-8773-7B2E41395FD7}"/>
    <dgm:cxn modelId="{E33C70F4-6C98-4490-8876-012EA6FD8A21}" type="presOf" srcId="{CA023C6D-47D2-44F2-A0FA-834E7895E51F}" destId="{EC0B7226-0F97-4AA0-8890-0226DF5D2BDC}" srcOrd="0" destOrd="0" presId="urn:microsoft.com/office/officeart/2005/8/layout/vProcess5"/>
    <dgm:cxn modelId="{586CC49F-EECA-4351-AF6A-954333427739}" type="presParOf" srcId="{EC0B7226-0F97-4AA0-8890-0226DF5D2BDC}" destId="{7635C090-6F21-43EA-896D-3023DA32CD5D}" srcOrd="0" destOrd="0" presId="urn:microsoft.com/office/officeart/2005/8/layout/vProcess5"/>
    <dgm:cxn modelId="{DE4BF6A4-E030-49E6-AAD2-2256ECA06658}" type="presParOf" srcId="{EC0B7226-0F97-4AA0-8890-0226DF5D2BDC}" destId="{8B95C0E1-B2F7-4F6F-AA00-389E10050F5C}" srcOrd="1" destOrd="0" presId="urn:microsoft.com/office/officeart/2005/8/layout/vProcess5"/>
    <dgm:cxn modelId="{7BA4630D-EF9F-41E0-9B98-9B9B472A56FE}" type="presParOf" srcId="{EC0B7226-0F97-4AA0-8890-0226DF5D2BDC}" destId="{9EDF8E04-FF98-4020-8E14-E367349805A3}" srcOrd="2" destOrd="0" presId="urn:microsoft.com/office/officeart/2005/8/layout/vProcess5"/>
    <dgm:cxn modelId="{E9B15023-2910-40E5-98BE-E320B0E45A11}" type="presParOf" srcId="{EC0B7226-0F97-4AA0-8890-0226DF5D2BDC}" destId="{D0278960-0B47-4AFE-80F3-7EA61E70AFF5}" srcOrd="3" destOrd="0" presId="urn:microsoft.com/office/officeart/2005/8/layout/vProcess5"/>
    <dgm:cxn modelId="{84965CF5-086F-41BF-881F-841118959414}" type="presParOf" srcId="{EC0B7226-0F97-4AA0-8890-0226DF5D2BDC}" destId="{6A5264D0-71F1-4FB5-AFA9-DC2006B44C4A}" srcOrd="4" destOrd="0" presId="urn:microsoft.com/office/officeart/2005/8/layout/vProcess5"/>
    <dgm:cxn modelId="{6D43DC68-A869-4EF2-9626-27B25D92936E}" type="presParOf" srcId="{EC0B7226-0F97-4AA0-8890-0226DF5D2BDC}" destId="{B925ABE6-1C08-47AC-8B16-59328B1D66EF}" srcOrd="5" destOrd="0" presId="urn:microsoft.com/office/officeart/2005/8/layout/vProcess5"/>
    <dgm:cxn modelId="{6FF49960-FF46-428D-9E1B-BD5118A7D4DF}" type="presParOf" srcId="{EC0B7226-0F97-4AA0-8890-0226DF5D2BDC}" destId="{E7A00E86-12EB-4CC0-BFEB-C3B6E5C68DCD}" srcOrd="6" destOrd="0" presId="urn:microsoft.com/office/officeart/2005/8/layout/vProcess5"/>
    <dgm:cxn modelId="{9D57EF13-3E06-4AB6-BFE2-D1B48A6CDBEC}" type="presParOf" srcId="{EC0B7226-0F97-4AA0-8890-0226DF5D2BDC}" destId="{7DC98032-6FEB-4822-8779-37E9C81BDD6F}" srcOrd="7" destOrd="0" presId="urn:microsoft.com/office/officeart/2005/8/layout/vProcess5"/>
    <dgm:cxn modelId="{66885362-8CE2-455F-9529-D1B873A3B700}" type="presParOf" srcId="{EC0B7226-0F97-4AA0-8890-0226DF5D2BDC}" destId="{FE53B9BB-9B94-442E-AE93-D297B4D889B1}" srcOrd="8" destOrd="0" presId="urn:microsoft.com/office/officeart/2005/8/layout/vProcess5"/>
    <dgm:cxn modelId="{03BB7AED-13A4-4677-8CAA-5654BF2A402B}" type="presParOf" srcId="{EC0B7226-0F97-4AA0-8890-0226DF5D2BDC}" destId="{906AD9F6-0F9C-4B4B-BAD7-D87E10764019}" srcOrd="9" destOrd="0" presId="urn:microsoft.com/office/officeart/2005/8/layout/vProcess5"/>
    <dgm:cxn modelId="{440BAD35-5B4D-42A8-85ED-6BF1F4C08E02}" type="presParOf" srcId="{EC0B7226-0F97-4AA0-8890-0226DF5D2BDC}" destId="{BF31A9BB-274A-451B-BB5A-FA36BF9C91AB}" srcOrd="10" destOrd="0" presId="urn:microsoft.com/office/officeart/2005/8/layout/vProcess5"/>
    <dgm:cxn modelId="{31C75FCE-D92C-4650-99A0-97C9F36EB541}" type="presParOf" srcId="{EC0B7226-0F97-4AA0-8890-0226DF5D2BDC}" destId="{AF292906-B222-4077-BFE0-450929293E71}" srcOrd="11" destOrd="0" presId="urn:microsoft.com/office/officeart/2005/8/layout/vProcess5"/>
    <dgm:cxn modelId="{9EFB41CA-CA05-4165-8810-A3F24A08583B}" type="presParOf" srcId="{EC0B7226-0F97-4AA0-8890-0226DF5D2BDC}" destId="{F6955633-CB42-42E0-8F58-0BEFD5927B8C}" srcOrd="12" destOrd="0" presId="urn:microsoft.com/office/officeart/2005/8/layout/vProcess5"/>
    <dgm:cxn modelId="{CE07E7BC-4B82-4935-8E9A-C948B5D46CCC}" type="presParOf" srcId="{EC0B7226-0F97-4AA0-8890-0226DF5D2BDC}" destId="{9AD1CB94-0D03-4B74-A6FF-D7014A776DCC}" srcOrd="13" destOrd="0" presId="urn:microsoft.com/office/officeart/2005/8/layout/vProcess5"/>
    <dgm:cxn modelId="{54B50673-75A7-4D61-B35E-576C05D19523}" type="presParOf" srcId="{EC0B7226-0F97-4AA0-8890-0226DF5D2BDC}" destId="{BF184C22-2ED9-46F4-BDC5-E530EA450E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C0E1-B2F7-4F6F-AA00-389E10050F5C}">
      <dsp:nvSpPr>
        <dsp:cNvPr id="0" name=""/>
        <dsp:cNvSpPr/>
      </dsp:nvSpPr>
      <dsp:spPr>
        <a:xfrm>
          <a:off x="223651" y="0"/>
          <a:ext cx="3395843" cy="67856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>
              <a:latin typeface="Tahoma"/>
              <a:ea typeface="+mn-ea"/>
              <a:cs typeface="+mn-cs"/>
            </a:rPr>
            <a:t>K-12</a:t>
          </a:r>
        </a:p>
      </dsp:txBody>
      <dsp:txXfrm>
        <a:off x="243526" y="19875"/>
        <a:ext cx="2674058" cy="638819"/>
      </dsp:txXfrm>
    </dsp:sp>
    <dsp:sp modelId="{9EDF8E04-FF98-4020-8E14-E367349805A3}">
      <dsp:nvSpPr>
        <dsp:cNvPr id="0" name=""/>
        <dsp:cNvSpPr/>
      </dsp:nvSpPr>
      <dsp:spPr>
        <a:xfrm>
          <a:off x="416617" y="772815"/>
          <a:ext cx="3583888" cy="67856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baseline="0">
              <a:latin typeface="Tahoma"/>
              <a:ea typeface="+mn-ea"/>
              <a:cs typeface="+mn-cs"/>
            </a:rPr>
            <a:t>College</a:t>
          </a:r>
          <a:r>
            <a:rPr lang="en-US" sz="1800" b="1" u="none" kern="1200">
              <a:latin typeface="Tahoma"/>
              <a:ea typeface="+mn-ea"/>
              <a:cs typeface="+mn-cs"/>
            </a:rPr>
            <a:t> </a:t>
          </a:r>
          <a:r>
            <a:rPr lang="en-US" sz="1800" b="1" u="none" kern="1200" baseline="0">
              <a:latin typeface="Tahoma"/>
              <a:ea typeface="+mn-ea"/>
              <a:cs typeface="+mn-cs"/>
            </a:rPr>
            <a:t>(4 years)</a:t>
          </a:r>
        </a:p>
      </dsp:txBody>
      <dsp:txXfrm>
        <a:off x="436492" y="792690"/>
        <a:ext cx="2865194" cy="638819"/>
      </dsp:txXfrm>
    </dsp:sp>
    <dsp:sp modelId="{D0278960-0B47-4AFE-80F3-7EA61E70AFF5}">
      <dsp:nvSpPr>
        <dsp:cNvPr id="0" name=""/>
        <dsp:cNvSpPr/>
      </dsp:nvSpPr>
      <dsp:spPr>
        <a:xfrm>
          <a:off x="623783" y="1528429"/>
          <a:ext cx="3771895" cy="67856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latin typeface="Tahoma"/>
              <a:ea typeface="+mn-ea"/>
              <a:cs typeface="+mn-cs"/>
            </a:rPr>
            <a:t>Medical School (4 years)</a:t>
          </a:r>
        </a:p>
      </dsp:txBody>
      <dsp:txXfrm>
        <a:off x="643658" y="1548304"/>
        <a:ext cx="3017584" cy="638819"/>
      </dsp:txXfrm>
    </dsp:sp>
    <dsp:sp modelId="{6A5264D0-71F1-4FB5-AFA9-DC2006B44C4A}">
      <dsp:nvSpPr>
        <dsp:cNvPr id="0" name=""/>
        <dsp:cNvSpPr/>
      </dsp:nvSpPr>
      <dsp:spPr>
        <a:xfrm>
          <a:off x="860964" y="2318447"/>
          <a:ext cx="3843147" cy="67856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baseline="0" dirty="0">
              <a:latin typeface="Tahoma"/>
              <a:ea typeface="+mn-ea"/>
              <a:cs typeface="+mn-cs"/>
            </a:rPr>
            <a:t>Residency/Fellowship (3-7 years)</a:t>
          </a:r>
        </a:p>
      </dsp:txBody>
      <dsp:txXfrm>
        <a:off x="880839" y="2338322"/>
        <a:ext cx="3075338" cy="638819"/>
      </dsp:txXfrm>
    </dsp:sp>
    <dsp:sp modelId="{B925ABE6-1C08-47AC-8B16-59328B1D66EF}">
      <dsp:nvSpPr>
        <dsp:cNvPr id="0" name=""/>
        <dsp:cNvSpPr/>
      </dsp:nvSpPr>
      <dsp:spPr>
        <a:xfrm>
          <a:off x="1147953" y="3091263"/>
          <a:ext cx="3843147" cy="67856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homa"/>
              <a:ea typeface="+mn-ea"/>
              <a:cs typeface="+mn-cs"/>
            </a:rPr>
            <a:t> Practicing Physician</a:t>
          </a:r>
          <a:endParaRPr lang="en-US" sz="1800" kern="1200" dirty="0">
            <a:latin typeface="Tahoma"/>
            <a:ea typeface="+mn-ea"/>
            <a:cs typeface="+mn-cs"/>
          </a:endParaRPr>
        </a:p>
      </dsp:txBody>
      <dsp:txXfrm>
        <a:off x="1167828" y="3111138"/>
        <a:ext cx="3075338" cy="638819"/>
      </dsp:txXfrm>
    </dsp:sp>
    <dsp:sp modelId="{E7A00E86-12EB-4CC0-BFEB-C3B6E5C68DCD}">
      <dsp:nvSpPr>
        <dsp:cNvPr id="0" name=""/>
        <dsp:cNvSpPr/>
      </dsp:nvSpPr>
      <dsp:spPr>
        <a:xfrm>
          <a:off x="3162301" y="498006"/>
          <a:ext cx="441070" cy="4733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261542" y="498006"/>
        <a:ext cx="242588" cy="364169"/>
      </dsp:txXfrm>
    </dsp:sp>
    <dsp:sp modelId="{7DC98032-6FEB-4822-8779-37E9C81BDD6F}">
      <dsp:nvSpPr>
        <dsp:cNvPr id="0" name=""/>
        <dsp:cNvSpPr/>
      </dsp:nvSpPr>
      <dsp:spPr>
        <a:xfrm>
          <a:off x="3559429" y="1249701"/>
          <a:ext cx="441070" cy="441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58670" y="1249701"/>
        <a:ext cx="242588" cy="331905"/>
      </dsp:txXfrm>
    </dsp:sp>
    <dsp:sp modelId="{FE53B9BB-9B94-442E-AE93-D297B4D889B1}">
      <dsp:nvSpPr>
        <dsp:cNvPr id="0" name=""/>
        <dsp:cNvSpPr/>
      </dsp:nvSpPr>
      <dsp:spPr>
        <a:xfrm>
          <a:off x="3976053" y="2030055"/>
          <a:ext cx="441070" cy="441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075294" y="2030055"/>
        <a:ext cx="242588" cy="331905"/>
      </dsp:txXfrm>
    </dsp:sp>
    <dsp:sp modelId="{906AD9F6-0F9C-4B4B-BAD7-D87E10764019}">
      <dsp:nvSpPr>
        <dsp:cNvPr id="0" name=""/>
        <dsp:cNvSpPr/>
      </dsp:nvSpPr>
      <dsp:spPr>
        <a:xfrm>
          <a:off x="4263041" y="2810410"/>
          <a:ext cx="441070" cy="441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362282" y="2810410"/>
        <a:ext cx="242588" cy="33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46F500E-53BB-477D-AF2F-22C4A5F86C0A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A1E8967F-EEAB-421F-BE88-31600EB57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5FE56F-947E-4EA0-9481-D1C02C0A4280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966994-94F1-4174-ADE3-62940CE60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35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5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Experienced physicians working in rural areas in Alaska provide practical experience and role modeling to students to deepen understanding of what practice in nonurban Alaska looks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37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3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Family Medicine – ANMC and Sitka</a:t>
            </a:r>
          </a:p>
          <a:p>
            <a:r>
              <a:rPr lang="en-US" dirty="0"/>
              <a:t>Emergency medicine - Anchorage</a:t>
            </a:r>
          </a:p>
          <a:p>
            <a:r>
              <a:rPr lang="en-US" dirty="0"/>
              <a:t>OB in Soldotna and Wasilla</a:t>
            </a:r>
          </a:p>
          <a:p>
            <a:r>
              <a:rPr lang="en-US" dirty="0"/>
              <a:t>Neurosurgery - Anchorage</a:t>
            </a:r>
          </a:p>
          <a:p>
            <a:r>
              <a:rPr lang="en-US" dirty="0"/>
              <a:t>Internal Medicine in Fairbanks</a:t>
            </a:r>
          </a:p>
          <a:p>
            <a:r>
              <a:rPr lang="en-US" dirty="0"/>
              <a:t>Palliative care – Anchorage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6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pay tuition through all 4 years </a:t>
            </a:r>
          </a:p>
          <a:p>
            <a:r>
              <a:rPr lang="en-US" dirty="0"/>
              <a:t>At UAA – they pay tuition to UAA </a:t>
            </a:r>
          </a:p>
          <a:p>
            <a:r>
              <a:rPr lang="en-US" dirty="0"/>
              <a:t>During the later half of 2</a:t>
            </a:r>
            <a:r>
              <a:rPr lang="en-US" baseline="30000" dirty="0"/>
              <a:t>nd</a:t>
            </a:r>
            <a:r>
              <a:rPr lang="en-US" dirty="0"/>
              <a:t> year through 4</a:t>
            </a:r>
            <a:r>
              <a:rPr lang="en-US" baseline="30000" dirty="0"/>
              <a:t>th</a:t>
            </a:r>
            <a:r>
              <a:rPr lang="en-US" dirty="0"/>
              <a:t> year – they pay tuition to UWSOM </a:t>
            </a:r>
          </a:p>
          <a:p>
            <a:r>
              <a:rPr lang="en-US" dirty="0"/>
              <a:t>At UAA a small amount of general fund support is received through UAA </a:t>
            </a:r>
          </a:p>
          <a:p>
            <a:r>
              <a:rPr lang="en-US" dirty="0"/>
              <a:t>ACPE supports students in their 2</a:t>
            </a:r>
            <a:r>
              <a:rPr lang="en-US" baseline="30000" dirty="0"/>
              <a:t>nd</a:t>
            </a:r>
            <a:r>
              <a:rPr lang="en-US" dirty="0"/>
              <a:t> – 4</a:t>
            </a:r>
            <a:r>
              <a:rPr lang="en-US" baseline="30000" dirty="0"/>
              <a:t>th</a:t>
            </a:r>
            <a:r>
              <a:rPr lang="en-US" dirty="0"/>
              <a:t> years of medical school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6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3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2B36A-E855-4A0D-AB6E-BEFEC46033D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690563"/>
            <a:ext cx="4602162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96C1-F4D1-452B-8D35-D1DB3B0B4F0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2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4CD29-8DB4-4248-9FCA-CDEFF644B5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1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ARE THESE MOST CURRENT ? </a:t>
            </a:r>
          </a:p>
        </p:txBody>
      </p:sp>
    </p:spTree>
    <p:extLst>
      <p:ext uri="{BB962C8B-B14F-4D97-AF65-F5344CB8AC3E}">
        <p14:creationId xmlns:p14="http://schemas.microsoft.com/office/powerpoint/2010/main" val="3590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Students complete classroom work in the Foundations phase of the curriculum at UAA</a:t>
            </a:r>
          </a:p>
          <a:p>
            <a:r>
              <a:rPr lang="en-US" sz="1200" dirty="0"/>
              <a:t>Foundations phase also includes clinical training with Alaskan physicians in Alaska</a:t>
            </a:r>
          </a:p>
          <a:p>
            <a:r>
              <a:rPr lang="en-US" sz="1200" dirty="0"/>
              <a:t>Students have the option to do many of their rotations in Alaska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167">
              <a:defRPr/>
            </a:pPr>
            <a:fld id="{81A4DB8F-98EB-47F4-92E1-CF04C0C6E9AC}" type="slidenum">
              <a:rPr lang="en-US">
                <a:solidFill>
                  <a:prstClr val="black"/>
                </a:solidFill>
                <a:latin typeface="Calibri"/>
              </a:rPr>
              <a:pPr defTabSz="92116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36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7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2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UAA faculty – WWAMI specific 6 PhDs, 6 &gt; 50% MDs and &gt; 20 Adjunct physicians, many Affiliate faculty, and &gt;20 Primary Care Practicum providers </a:t>
            </a:r>
          </a:p>
          <a:p>
            <a:r>
              <a:rPr lang="en-US" dirty="0"/>
              <a:t>Clerkships: have many more physicians and surgeons who provide clinical teaching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6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Experienced physicians working in rural areas in Alaska provide practical experience and role modeling to students to deepen understanding of what practice in nonurban Alaska looks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66994-94F1-4174-ADE3-62940CE60E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7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FDC58F-3AF3-4CC3-A676-9EA5CD9CF353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7030A0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78DD55-2C4C-4E45-88CF-B21232C3E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black"/>
                </a:solidFill>
              </a:rPr>
              <a:pPr/>
              <a:t>10/18/2024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black"/>
                </a:solidFill>
              </a:rPr>
              <a:pPr/>
              <a:t>10/18/2024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1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2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7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22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4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black"/>
                </a:solidFill>
              </a:rPr>
              <a:pPr/>
              <a:t>10/18/2024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27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2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F30C-6CCF-C540-A2D6-3A6051E1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3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7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1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2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95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3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25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2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9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1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86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black"/>
                </a:solidFill>
              </a:rPr>
              <a:pPr/>
              <a:t>10/18/2024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02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black"/>
                </a:solidFill>
              </a:rPr>
              <a:pPr/>
              <a:t>10/18/2024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FDC58F-3AF3-4CC3-A676-9EA5CD9CF353}" type="datetimeFigureOut">
              <a:rPr lang="en-US" smtClean="0">
                <a:solidFill>
                  <a:prstClr val="black"/>
                </a:solidFill>
              </a:rPr>
              <a:pPr/>
              <a:t>10/18/2024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DD55-2C4C-4E45-88CF-B21232C3E9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8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FDC58F-3AF3-4CC3-A676-9EA5CD9CF353}" type="datetimeFigureOut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78DD55-2C4C-4E45-88CF-B21232C3E9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6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FDC58F-3AF3-4CC3-A676-9EA5CD9CF353}" type="datetimeFigureOut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10/18/2024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78DD55-2C4C-4E45-88CF-B21232C3E962}" type="slidenum">
              <a:rPr lang="en-US" smtClean="0">
                <a:solidFill>
                  <a:prstClr val="black"/>
                </a:solidFill>
                <a:latin typeface="Lucida Sans Unicod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3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8EC916-5EC5-455E-A158-E8D040D3FD9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191EA1-11BD-46AD-8D7C-3C589B202F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E961-F11D-48C2-A2A7-5ECD7B97A9AB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D156-442D-4EB6-B5EA-FEAB1A27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cid:9BA48F7E-AA83-4ED2-944A-7A7AB5044DF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cid:89A9BB7C-4AFB-41B2-A0E6-8872DD929EB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013069"/>
            <a:ext cx="8458200" cy="762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Alaska WWAMI Overview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6378"/>
            <a:ext cx="400387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312A8-D933-4B08-8690-471BDFF55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77" y="369629"/>
            <a:ext cx="3124845" cy="3096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40122-1B6F-4C6D-A93F-B1A6C60A0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93" y="5565878"/>
            <a:ext cx="18527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6CAD-C6D4-F819-3F31-7ED7D733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87" y="232285"/>
            <a:ext cx="5364480" cy="2257996"/>
          </a:xfrm>
        </p:spPr>
        <p:txBody>
          <a:bodyPr anchor="b">
            <a:normAutofit fontScale="90000"/>
          </a:bodyPr>
          <a:lstStyle/>
          <a:p>
            <a:br>
              <a:rPr lang="en-US" sz="4900" b="1" dirty="0"/>
            </a:br>
            <a:r>
              <a:rPr lang="en-US" sz="4900" b="1" dirty="0"/>
              <a:t>TRUST – Targeted Rural Under Served Track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BC0-F31F-DEFF-192A-825EF016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37" y="1398014"/>
            <a:ext cx="508635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900" dirty="0"/>
          </a:p>
          <a:p>
            <a:pPr>
              <a:buFontTx/>
              <a:buChar char="-"/>
            </a:pPr>
            <a:endParaRPr lang="en-US" sz="1900" dirty="0"/>
          </a:p>
          <a:p>
            <a:r>
              <a:rPr lang="en-US" dirty="0"/>
              <a:t>Admissions</a:t>
            </a:r>
          </a:p>
          <a:p>
            <a:r>
              <a:rPr lang="en-US" dirty="0"/>
              <a:t>Before medical school experience</a:t>
            </a:r>
          </a:p>
          <a:p>
            <a:r>
              <a:rPr lang="en-US" dirty="0"/>
              <a:t>RUOP</a:t>
            </a:r>
          </a:p>
          <a:p>
            <a:r>
              <a:rPr lang="en-US" dirty="0"/>
              <a:t>WRITE</a:t>
            </a:r>
          </a:p>
          <a:p>
            <a:r>
              <a:rPr lang="en-US" dirty="0"/>
              <a:t>Underserved pathway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F09EFA3-2B37-6D89-49B0-65C7CBBD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296" y="5749352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6C6CC-C32F-3097-2407-57547DFB9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1" y="5582278"/>
            <a:ext cx="1455963" cy="84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F8A37-DFF6-FAD3-48CB-81B184ACA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23" y="5408996"/>
            <a:ext cx="1227719" cy="1216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068CA-4CD5-F144-C94A-D839133070F4}"/>
              </a:ext>
            </a:extLst>
          </p:cNvPr>
          <p:cNvSpPr txBox="1"/>
          <p:nvPr/>
        </p:nvSpPr>
        <p:spPr>
          <a:xfrm>
            <a:off x="5278662" y="2800249"/>
            <a:ext cx="36242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Alaska TRUST locations: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Juneau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Ketchikan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Kodiak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Soldotna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2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6CAD-C6D4-F819-3F31-7ED7D733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5476"/>
            <a:ext cx="6248400" cy="1692274"/>
          </a:xfrm>
        </p:spPr>
        <p:txBody>
          <a:bodyPr anchor="b"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RUOP – Rural Underserved</a:t>
            </a:r>
            <a:br>
              <a:rPr lang="en-US" b="1" dirty="0"/>
            </a:br>
            <a:r>
              <a:rPr lang="en-US" b="1" dirty="0"/>
              <a:t>Opportunities Program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BC0-F31F-DEFF-192A-825EF016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8145"/>
            <a:ext cx="5086350" cy="204372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en-US" sz="1900" dirty="0"/>
          </a:p>
          <a:p>
            <a:r>
              <a:rPr lang="en-US" dirty="0"/>
              <a:t>One-month clinical experience between years 1 and 2</a:t>
            </a:r>
          </a:p>
          <a:p>
            <a:r>
              <a:rPr lang="en-US" dirty="0"/>
              <a:t>Community oriented project</a:t>
            </a:r>
          </a:p>
          <a:p>
            <a:r>
              <a:rPr lang="en-US" dirty="0"/>
              <a:t>Off-road, tribal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F09EFA3-2B37-6D89-49B0-65C7CBBD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02" y="4889547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6C6CC-C32F-3097-2407-57547DFB9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" y="5825491"/>
            <a:ext cx="1455963" cy="84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F8A37-DFF6-FAD3-48CB-81B184ACA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82" y="5638800"/>
            <a:ext cx="1169528" cy="1159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14DBE-F7E4-A900-0DDF-FF3ACF2D83D9}"/>
              </a:ext>
            </a:extLst>
          </p:cNvPr>
          <p:cNvSpPr txBox="1"/>
          <p:nvPr/>
        </p:nvSpPr>
        <p:spPr>
          <a:xfrm>
            <a:off x="6303570" y="151179"/>
            <a:ext cx="258352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  <a:cs typeface="Arial" panose="020B0604020202020204" pitchFamily="34" charset="0"/>
              </a:rPr>
              <a:t>Alaska RUOP locations: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Anchorage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Cordova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Dillingham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Fairbanks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Galena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Homer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Juneau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Kenai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Ketchikan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Kodiak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Kotzebue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Naknak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Nome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Soldotna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Talkeetna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Valdez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Wasilla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Willow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Wrangell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Yakutak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2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6CAD-C6D4-F819-3F31-7ED7D733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6845"/>
            <a:ext cx="7886700" cy="1692274"/>
          </a:xfrm>
        </p:spPr>
        <p:txBody>
          <a:bodyPr anchor="b">
            <a:normAutofit fontScale="90000"/>
          </a:bodyPr>
          <a:lstStyle/>
          <a:p>
            <a:br>
              <a:rPr lang="en-US" sz="4900" b="1" dirty="0"/>
            </a:br>
            <a:r>
              <a:rPr lang="en-US" sz="4900" b="1" dirty="0"/>
              <a:t>WRITE – WWAMI Rural Integrated Training Experience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BC0-F31F-DEFF-192A-825EF016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62" y="1346354"/>
            <a:ext cx="4901460" cy="21367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9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required clerkships</a:t>
            </a:r>
          </a:p>
          <a:p>
            <a:r>
              <a:rPr lang="en-US" dirty="0"/>
              <a:t>20+ weeks longitudinal training</a:t>
            </a:r>
          </a:p>
          <a:p>
            <a:pPr>
              <a:buFontTx/>
              <a:buChar char="-"/>
            </a:pPr>
            <a:endParaRPr lang="en-US" sz="1900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F09EFA3-2B37-6D89-49B0-65C7CBBD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20770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6C6CC-C32F-3097-2407-57547DFB9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685884"/>
            <a:ext cx="1455963" cy="84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F8A37-DFF6-FAD3-48CB-81B184ACA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528125"/>
            <a:ext cx="1166265" cy="1155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2514E-38E0-9569-48F6-3C05F9D4A27D}"/>
              </a:ext>
            </a:extLst>
          </p:cNvPr>
          <p:cNvSpPr txBox="1"/>
          <p:nvPr/>
        </p:nvSpPr>
        <p:spPr>
          <a:xfrm>
            <a:off x="722928" y="3124876"/>
            <a:ext cx="363952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Alaska WRITE locations: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Juneau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Ketchikan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Kodiak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Soldotna</a:t>
            </a:r>
          </a:p>
          <a:p>
            <a:endParaRPr lang="en-US" dirty="0"/>
          </a:p>
        </p:txBody>
      </p:sp>
      <p:pic>
        <p:nvPicPr>
          <p:cNvPr id="9" name="9BA48F7E-AA83-4ED2-944A-7A7AB5044DF8" descr="IMG_9325.PNG">
            <a:extLst>
              <a:ext uri="{FF2B5EF4-FFF2-40B4-BE49-F238E27FC236}">
                <a16:creationId xmlns:a16="http://schemas.microsoft.com/office/drawing/2014/main" id="{39B72482-0C68-8FA9-6734-FF0E1BB91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b="46493"/>
          <a:stretch>
            <a:fillRect/>
          </a:stretch>
        </p:blipFill>
        <p:spPr bwMode="auto">
          <a:xfrm>
            <a:off x="5160975" y="1509018"/>
            <a:ext cx="3639522" cy="34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0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FFA5-A69E-977A-E44E-D8D68615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Clerkships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7085-A6B5-5BEC-F5C1-92BD6AB1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Required and elective</a:t>
            </a:r>
          </a:p>
          <a:p>
            <a:r>
              <a:rPr lang="en-US" dirty="0"/>
              <a:t>62 clerkship sites; 214 medical student rotations</a:t>
            </a:r>
          </a:p>
          <a:p>
            <a:r>
              <a:rPr lang="en-US" dirty="0"/>
              <a:t>Over 300 clinical faculty</a:t>
            </a:r>
          </a:p>
          <a:p>
            <a:r>
              <a:rPr lang="en-US" dirty="0"/>
              <a:t>Adding clerkships in family medicine, emergency medicine, internal medicine, obstetrics and gynecology, neurosurgery, palliative care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24E122B3-7A08-0AE6-1206-8054428F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2" y="5739992"/>
            <a:ext cx="2844943" cy="5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62385-B24F-9691-83CF-51FFF307CA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51" y="5483607"/>
            <a:ext cx="1077991" cy="1068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25B5A-01A5-B4E8-D729-70A92DF0C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88" y="5634250"/>
            <a:ext cx="18527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7F395D-10F8-06E5-8016-C0C435B3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814" y="643466"/>
            <a:ext cx="707437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439971-FB4C-B63D-5226-086A5723623D}"/>
              </a:ext>
            </a:extLst>
          </p:cNvPr>
          <p:cNvSpPr txBox="1"/>
          <p:nvPr/>
        </p:nvSpPr>
        <p:spPr>
          <a:xfrm>
            <a:off x="812541" y="6214533"/>
            <a:ext cx="768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583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Alaska WWAMI is publicly supported medical education for Alaskans </a:t>
            </a:r>
          </a:p>
        </p:txBody>
      </p:sp>
    </p:spTree>
    <p:extLst>
      <p:ext uri="{BB962C8B-B14F-4D97-AF65-F5344CB8AC3E}">
        <p14:creationId xmlns:p14="http://schemas.microsoft.com/office/powerpoint/2010/main" val="144856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406B-BFF6-6C15-C1CA-A1F2A76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875"/>
            <a:ext cx="8229600" cy="1143000"/>
          </a:xfrm>
        </p:spPr>
        <p:txBody>
          <a:bodyPr anchor="b">
            <a:normAutofit/>
          </a:bodyPr>
          <a:lstStyle/>
          <a:p>
            <a:r>
              <a:rPr lang="en-US" b="1" dirty="0"/>
              <a:t>Alaska WWAMI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A768-B405-42A0-5E81-D13ECFAB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517" y="1863559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1971 to 2007 – 10 students per class</a:t>
            </a:r>
          </a:p>
          <a:p>
            <a:r>
              <a:rPr lang="en-US" sz="3000" dirty="0"/>
              <a:t>2007 to 2022 - 20 students per class </a:t>
            </a:r>
          </a:p>
          <a:p>
            <a:r>
              <a:rPr lang="en-US" sz="3000" dirty="0"/>
              <a:t>2022 to 2024 – 25 students per class</a:t>
            </a:r>
          </a:p>
          <a:p>
            <a:r>
              <a:rPr lang="en-US" sz="3000" dirty="0"/>
              <a:t>Beginning 2025 –30 students per class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6AA45D44-F282-6FDC-5D0E-513D93B8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10" y="5818996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EDBAB-40A9-0162-D458-FCC45400B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18" y="5684110"/>
            <a:ext cx="1455963" cy="840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77F63-0790-11AE-E529-BABD0D69E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86" y="5486400"/>
            <a:ext cx="1158131" cy="11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75303E-F2A9-331B-49F1-FAC5671A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3789759" cy="1600200"/>
          </a:xfrm>
        </p:spPr>
        <p:txBody>
          <a:bodyPr anchor="b">
            <a:normAutofit/>
          </a:bodyPr>
          <a:lstStyle/>
          <a:p>
            <a:pPr algn="ctr"/>
            <a:r>
              <a:rPr lang="en-US" sz="4400" b="1" dirty="0"/>
              <a:t>Alaska WWAMI Success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6C3A5-8374-6899-CE63-DBCADF5BC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229070"/>
            <a:ext cx="3276600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Graduation rate &gt;95%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majority of Alaska WWAMI graduates return to practice in Alaska (~60%)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2C293-4415-B10D-BC57-0B0D4F65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62" r="3072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9282B95-8422-582A-478E-B1833E9B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02" y="4619775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626CC9-4269-6030-D850-9AFD4C27A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24430"/>
            <a:ext cx="1455963" cy="840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97916-44CF-632E-21AB-85C283F564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58" y="5272434"/>
            <a:ext cx="1356442" cy="13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/>
              <a:t>Thank you!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06" y="5608973"/>
            <a:ext cx="4491994" cy="9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312A8-D933-4B08-8690-471BDFF55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47" y="782983"/>
            <a:ext cx="2676906" cy="2646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40122-1B6F-4C6D-A93F-B1A6C60A0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98236"/>
            <a:ext cx="2153412" cy="1242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640" y="-228600"/>
            <a:ext cx="5524500" cy="1708243"/>
          </a:xfrm>
        </p:spPr>
        <p:txBody>
          <a:bodyPr anchor="ctr">
            <a:normAutofit/>
          </a:bodyPr>
          <a:lstStyle/>
          <a:p>
            <a:r>
              <a:rPr lang="en-US" b="1" dirty="0"/>
              <a:t>Pathways to Medicine 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17308"/>
              </p:ext>
            </p:extLst>
          </p:nvPr>
        </p:nvGraphicFramePr>
        <p:xfrm>
          <a:off x="2270276" y="1295400"/>
          <a:ext cx="4991100" cy="37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map of different states&#10;&#10;Description automatically generated">
            <a:extLst>
              <a:ext uri="{FF2B5EF4-FFF2-40B4-BE49-F238E27FC236}">
                <a16:creationId xmlns:a16="http://schemas.microsoft.com/office/drawing/2014/main" id="{B5E312A8-D933-4B08-8690-471BDFF55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39" y="5498332"/>
            <a:ext cx="1088774" cy="1076212"/>
          </a:xfrm>
          <a:prstGeom prst="rect">
            <a:avLst/>
          </a:prstGeom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D2740122-1B6F-4C6D-A93F-B1A6C60A0C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73782"/>
            <a:ext cx="1240383" cy="715878"/>
          </a:xfrm>
          <a:prstGeom prst="rect">
            <a:avLst/>
          </a:prstGeom>
        </p:spPr>
      </p:pic>
      <p:pic>
        <p:nvPicPr>
          <p:cNvPr id="7" name="Picture 11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17" y="5844135"/>
            <a:ext cx="2535783" cy="5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61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849099" y="169664"/>
            <a:ext cx="5239511" cy="100647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b="1" dirty="0"/>
              <a:t>WWAMI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57032"/>
            <a:ext cx="7772400" cy="4585413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400" dirty="0"/>
              <a:t>UW School of Medicine is the sponsoring institution for WWAMI, the five state regional medical school for </a:t>
            </a:r>
            <a:r>
              <a:rPr lang="en-US" sz="2400" b="1" dirty="0"/>
              <a:t>W</a:t>
            </a:r>
            <a:r>
              <a:rPr lang="en-US" sz="2400" dirty="0"/>
              <a:t>ashington, </a:t>
            </a:r>
            <a:r>
              <a:rPr lang="en-US" sz="2400" b="1" dirty="0"/>
              <a:t>W</a:t>
            </a:r>
            <a:r>
              <a:rPr lang="en-US" sz="2400" dirty="0"/>
              <a:t>yoming, </a:t>
            </a:r>
            <a:r>
              <a:rPr lang="en-US" sz="2400" b="1" dirty="0"/>
              <a:t>A</a:t>
            </a:r>
            <a:r>
              <a:rPr lang="en-US" sz="2400" dirty="0"/>
              <a:t>laska, </a:t>
            </a:r>
            <a:r>
              <a:rPr lang="en-US" sz="2400" b="1" dirty="0"/>
              <a:t>M</a:t>
            </a:r>
            <a:r>
              <a:rPr lang="en-US" sz="2400" dirty="0"/>
              <a:t>ontana and </a:t>
            </a:r>
            <a:r>
              <a:rPr lang="en-US" sz="2400" b="1" dirty="0"/>
              <a:t>I</a:t>
            </a:r>
            <a:r>
              <a:rPr lang="en-US" sz="2400" dirty="0"/>
              <a:t>daho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WWAMI is a &gt;50-year partnership providing high-quality, cost-effective medical education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Partner universities:</a:t>
            </a:r>
          </a:p>
          <a:p>
            <a:pPr lvl="1"/>
            <a:r>
              <a:rPr lang="en-US" sz="2000" dirty="0"/>
              <a:t>Gonzaga University, </a:t>
            </a:r>
          </a:p>
          <a:p>
            <a:pPr lvl="1"/>
            <a:r>
              <a:rPr lang="en-US" sz="2000" dirty="0"/>
              <a:t>University of Wyoming, </a:t>
            </a:r>
          </a:p>
          <a:p>
            <a:pPr lvl="1"/>
            <a:r>
              <a:rPr lang="en-US" sz="2000" dirty="0"/>
              <a:t>University of Alaska Anchorage, </a:t>
            </a:r>
          </a:p>
          <a:p>
            <a:pPr lvl="1"/>
            <a:r>
              <a:rPr lang="en-US" sz="2000" dirty="0"/>
              <a:t>Montana State University</a:t>
            </a:r>
          </a:p>
          <a:p>
            <a:pPr lvl="1"/>
            <a:r>
              <a:rPr lang="en-US" sz="2000" dirty="0"/>
              <a:t>University of Idaho</a:t>
            </a:r>
          </a:p>
          <a:p>
            <a:pPr eaLnBrk="1" hangingPunct="1">
              <a:buFont typeface="Wingdings 2" pitchFamily="18" charset="2"/>
              <a:buNone/>
            </a:pPr>
            <a:endParaRPr lang="en-US" sz="1900" dirty="0"/>
          </a:p>
          <a:p>
            <a:pPr marL="0" indent="0" eaLnBrk="1" hangingPunct="1">
              <a:buNone/>
            </a:pPr>
            <a:endParaRPr lang="en-US" sz="1900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3" y="6036119"/>
            <a:ext cx="2649027" cy="5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312A8-D933-4B08-8690-471BDFF55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51" y="5507679"/>
            <a:ext cx="1116549" cy="1103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40122-1B6F-4C6D-A93F-B1A6C60A0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71" y="5629428"/>
            <a:ext cx="1701340" cy="981916"/>
          </a:xfrm>
          <a:prstGeom prst="rect">
            <a:avLst/>
          </a:prstGeom>
        </p:spPr>
      </p:pic>
      <p:pic>
        <p:nvPicPr>
          <p:cNvPr id="4" name="Picture 3" descr="A person sitting in a chair with a microscope&#10;&#10;Description automatically generated">
            <a:extLst>
              <a:ext uri="{FF2B5EF4-FFF2-40B4-BE49-F238E27FC236}">
                <a16:creationId xmlns:a16="http://schemas.microsoft.com/office/drawing/2014/main" id="{40C8A4E7-3BF4-EFAC-3EAE-FA0726748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7402" y="3394198"/>
            <a:ext cx="2159982" cy="1619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69213" y="-21295"/>
            <a:ext cx="7593141" cy="1228299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Founding Goals 1971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75430" y="782679"/>
            <a:ext cx="7987570" cy="4860344"/>
          </a:xfrm>
        </p:spPr>
        <p:txBody>
          <a:bodyPr anchor="ctr">
            <a:noAutofit/>
          </a:bodyPr>
          <a:lstStyle/>
          <a:p>
            <a:r>
              <a:rPr lang="en-US" sz="2600" dirty="0"/>
              <a:t>Provide access for citizens of the Northwest to publicly supported medical education</a:t>
            </a:r>
          </a:p>
          <a:p>
            <a:r>
              <a:rPr lang="en-US" sz="2600" dirty="0"/>
              <a:t>Increase number of primary care physicians and address maldistribution of physicians</a:t>
            </a:r>
          </a:p>
          <a:p>
            <a:r>
              <a:rPr lang="en-US" sz="2600" dirty="0"/>
              <a:t>Create community-based medical education</a:t>
            </a:r>
          </a:p>
          <a:p>
            <a:r>
              <a:rPr lang="en-US" sz="2600" dirty="0"/>
              <a:t>Expand graduate medical education and continuing medical education</a:t>
            </a:r>
          </a:p>
          <a:p>
            <a:r>
              <a:rPr lang="en-US" sz="2600" dirty="0"/>
              <a:t>Avoid excessive capital costs and duplication of resources by using existing educational infrastructure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834" y="5906549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E312A8-D933-4B08-8690-471BDFF55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37" y="5397831"/>
            <a:ext cx="1242637" cy="1228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740122-1B6F-4C6D-A93F-B1A6C60A0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73" y="5636777"/>
            <a:ext cx="1455963" cy="840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WWAMI Curriculum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2219911" y="2433262"/>
            <a:ext cx="1097132" cy="1083749"/>
          </a:xfrm>
          <a:prstGeom prst="rect">
            <a:avLst/>
          </a:prstGeom>
          <a:solidFill>
            <a:srgbClr val="00583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3361" y="2438834"/>
            <a:ext cx="751202" cy="10781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1177" y="2446409"/>
            <a:ext cx="1122216" cy="108234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180" y="2806700"/>
            <a:ext cx="89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780" y="2793256"/>
            <a:ext cx="84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0307" y="1675785"/>
            <a:ext cx="14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Phase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0861" y="1670490"/>
            <a:ext cx="114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&amp; Focus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9021" y="4260061"/>
            <a:ext cx="2592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Alaska Anchorage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1004" y="4284277"/>
            <a:ext cx="290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training region-wide</a:t>
            </a:r>
          </a:p>
        </p:txBody>
      </p:sp>
      <p:sp>
        <p:nvSpPr>
          <p:cNvPr id="24" name="Right Brace 23"/>
          <p:cNvSpPr/>
          <p:nvPr/>
        </p:nvSpPr>
        <p:spPr>
          <a:xfrm rot="5400000">
            <a:off x="2948388" y="3044257"/>
            <a:ext cx="419723" cy="1876676"/>
          </a:xfrm>
          <a:prstGeom prst="rightBrace">
            <a:avLst/>
          </a:prstGeom>
          <a:ln w="190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5406061" y="2471498"/>
            <a:ext cx="504632" cy="3070032"/>
          </a:xfrm>
          <a:prstGeom prst="rightBrace">
            <a:avLst/>
          </a:prstGeom>
          <a:ln w="190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92" y="1670718"/>
            <a:ext cx="135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Care Phase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43697" y="2438834"/>
            <a:ext cx="752891" cy="1078177"/>
          </a:xfrm>
          <a:prstGeom prst="rect">
            <a:avLst/>
          </a:prstGeom>
          <a:solidFill>
            <a:srgbClr val="00583D"/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24304" y="2446409"/>
            <a:ext cx="1097132" cy="10781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8385" y="2806700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Year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9393" y="2806700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Year 3</a:t>
            </a: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2" y="5739992"/>
            <a:ext cx="2844943" cy="5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740122-1B6F-4C6D-A93F-B1A6C60A0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88" y="5634250"/>
            <a:ext cx="1852740" cy="1066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E312A8-D933-4B08-8690-471BDFF55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51" y="5483607"/>
            <a:ext cx="1077991" cy="10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ABA01-B89D-CED1-B106-C4DC3ECB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"/>
            <a:ext cx="67324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A00B3-9CB3-FE3D-C768-F202D8B3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7" y="0"/>
            <a:ext cx="8872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in a hospital room&#10;&#10;Description automatically generated">
            <a:extLst>
              <a:ext uri="{FF2B5EF4-FFF2-40B4-BE49-F238E27FC236}">
                <a16:creationId xmlns:a16="http://schemas.microsoft.com/office/drawing/2014/main" id="{2FA99FF4-92DE-33A5-DD75-61AFC84E7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13403" b="3"/>
          <a:stretch/>
        </p:blipFill>
        <p:spPr>
          <a:xfrm>
            <a:off x="20" y="10"/>
            <a:ext cx="2796624" cy="4197358"/>
          </a:xfrm>
          <a:prstGeom prst="rect">
            <a:avLst/>
          </a:prstGeom>
        </p:spPr>
      </p:pic>
      <p:pic>
        <p:nvPicPr>
          <p:cNvPr id="6" name="Picture 5" descr="A person and person looking at something&#10;&#10;Description automatically generated">
            <a:extLst>
              <a:ext uri="{FF2B5EF4-FFF2-40B4-BE49-F238E27FC236}">
                <a16:creationId xmlns:a16="http://schemas.microsoft.com/office/drawing/2014/main" id="{74170CB0-65F1-E55B-5573-AEDBF62FD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7856" b="-4"/>
          <a:stretch/>
        </p:blipFill>
        <p:spPr>
          <a:xfrm>
            <a:off x="2885816" y="5"/>
            <a:ext cx="2765165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Picture 3" descr="A group of people wearing face masks and gloves&#10;&#10;Description automatically generated">
            <a:extLst>
              <a:ext uri="{FF2B5EF4-FFF2-40B4-BE49-F238E27FC236}">
                <a16:creationId xmlns:a16="http://schemas.microsoft.com/office/drawing/2014/main" id="{B2DCA370-E99C-EFE4-7003-8521343C5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18354" b="-1"/>
          <a:stretch/>
        </p:blipFill>
        <p:spPr>
          <a:xfrm>
            <a:off x="5740155" y="1"/>
            <a:ext cx="3403848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2438400" y="3678552"/>
            <a:ext cx="5204356" cy="1471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Takes A Village 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A9FA7-E81E-8817-E252-FBF7B9E7A2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64" y="5499992"/>
            <a:ext cx="1189271" cy="1178616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01F35047-34B7-0B80-8C1C-54162F7E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58" y="5773122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7D703-2501-8A01-866F-43F144F94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773122"/>
            <a:ext cx="1455963" cy="8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6CAD-C6D4-F819-3F31-7ED7D733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529"/>
            <a:ext cx="8991600" cy="1692274"/>
          </a:xfrm>
        </p:spPr>
        <p:txBody>
          <a:bodyPr anchor="b">
            <a:normAutofit fontScale="90000"/>
          </a:bodyPr>
          <a:lstStyle/>
          <a:p>
            <a:r>
              <a:rPr lang="en-US" sz="4900" b="1" dirty="0"/>
              <a:t>Rural Training -TRUST, RUOP, &amp; WRITE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BC0-F31F-DEFF-192A-825EF016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1" y="1333780"/>
            <a:ext cx="508635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900" dirty="0"/>
          </a:p>
          <a:p>
            <a:r>
              <a:rPr lang="en-US" dirty="0"/>
              <a:t>TRUST – early and longitudinal rural experiences and training </a:t>
            </a:r>
          </a:p>
          <a:p>
            <a:r>
              <a:rPr lang="en-US" dirty="0"/>
              <a:t>RUOP – summer rural clinical experience with community-based project </a:t>
            </a:r>
          </a:p>
          <a:p>
            <a:r>
              <a:rPr lang="en-US" dirty="0"/>
              <a:t>WRITE – 3</a:t>
            </a:r>
            <a:r>
              <a:rPr lang="en-US" baseline="30000" dirty="0"/>
              <a:t>rd</a:t>
            </a:r>
            <a:r>
              <a:rPr lang="en-US" dirty="0"/>
              <a:t> year longitudinal rural clerkship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F09EFA3-2B37-6D89-49B0-65C7CBBD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05" y="5685118"/>
            <a:ext cx="2749526" cy="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6C6CC-C32F-3097-2407-57547DFB9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83" y="5756814"/>
            <a:ext cx="1455963" cy="84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F8A37-DFF6-FAD3-48CB-81B184ACA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44" y="5550610"/>
            <a:ext cx="1099912" cy="1090057"/>
          </a:xfrm>
          <a:prstGeom prst="rect">
            <a:avLst/>
          </a:prstGeom>
        </p:spPr>
      </p:pic>
      <p:pic>
        <p:nvPicPr>
          <p:cNvPr id="7" name="89A9BB7C-4AFB-41B2-A0E6-8872DD929EB8" descr="IMG_9317.jpg">
            <a:extLst>
              <a:ext uri="{FF2B5EF4-FFF2-40B4-BE49-F238E27FC236}">
                <a16:creationId xmlns:a16="http://schemas.microsoft.com/office/drawing/2014/main" id="{7A72F25A-9F2A-883F-22D1-91401DD18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b="34529"/>
          <a:stretch>
            <a:fillRect/>
          </a:stretch>
        </p:blipFill>
        <p:spPr bwMode="auto">
          <a:xfrm>
            <a:off x="5982153" y="1781299"/>
            <a:ext cx="2749526" cy="28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11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octor">
  <a:themeElements>
    <a:clrScheme name="Custom 1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7030A0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EC2E3635D79439692F845E99EB308" ma:contentTypeVersion="0" ma:contentTypeDescription="Create a new document." ma:contentTypeScope="" ma:versionID="17063428d2c070d0f5eec915cd4e1668">
  <xsd:schema xmlns:xsd="http://www.w3.org/2001/XMLSchema" xmlns:xs="http://www.w3.org/2001/XMLSchema" xmlns:p="http://schemas.microsoft.com/office/2006/metadata/properties" xmlns:ns2="2b95a965-9eab-407f-9525-07f6b8d8c404" targetNamespace="http://schemas.microsoft.com/office/2006/metadata/properties" ma:root="true" ma:fieldsID="60eefc9bcac4e07aff80b08fd59571f0" ns2:_="">
    <xsd:import namespace="2b95a965-9eab-407f-9525-07f6b8d8c4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5a965-9eab-407f-9525-07f6b8d8c4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95a965-9eab-407f-9525-07f6b8d8c404">ZWHWV2WVUSW6-1686596714-32</_dlc_DocId>
    <_dlc_DocIdUrl xmlns="2b95a965-9eab-407f-9525-07f6b8d8c404">
      <Url>https://acpeonline19/Outreach/Website/_layouts/15/DocIdRedir.aspx?ID=ZWHWV2WVUSW6-1686596714-32</Url>
      <Description>ZWHWV2WVUSW6-1686596714-32</Description>
    </_dlc_DocIdUrl>
  </documentManagement>
</p:properties>
</file>

<file path=customXml/itemProps1.xml><?xml version="1.0" encoding="utf-8"?>
<ds:datastoreItem xmlns:ds="http://schemas.openxmlformats.org/officeDocument/2006/customXml" ds:itemID="{A9CB5739-2CD3-41F5-993B-0685DC13C232}"/>
</file>

<file path=customXml/itemProps2.xml><?xml version="1.0" encoding="utf-8"?>
<ds:datastoreItem xmlns:ds="http://schemas.openxmlformats.org/officeDocument/2006/customXml" ds:itemID="{5F01F305-8170-436E-9D03-909022DA8F6F}"/>
</file>

<file path=customXml/itemProps3.xml><?xml version="1.0" encoding="utf-8"?>
<ds:datastoreItem xmlns:ds="http://schemas.openxmlformats.org/officeDocument/2006/customXml" ds:itemID="{0D2F8645-FC9D-4133-8C62-2D989461D124}"/>
</file>

<file path=customXml/itemProps4.xml><?xml version="1.0" encoding="utf-8"?>
<ds:datastoreItem xmlns:ds="http://schemas.openxmlformats.org/officeDocument/2006/customXml" ds:itemID="{CF8CFD80-7C86-413A-8933-AFD3419F75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7351</TotalTime>
  <Words>646</Words>
  <Application>Microsoft Office PowerPoint</Application>
  <PresentationFormat>On-screen Show (4:3)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Lucida Sans Unicode</vt:lpstr>
      <vt:lpstr>Tahoma</vt:lpstr>
      <vt:lpstr>Verdana</vt:lpstr>
      <vt:lpstr>Wingdings 2</vt:lpstr>
      <vt:lpstr>Wingdings 3</vt:lpstr>
      <vt:lpstr>PPt Doctor</vt:lpstr>
      <vt:lpstr>Office Theme</vt:lpstr>
      <vt:lpstr>1_Office Theme</vt:lpstr>
      <vt:lpstr>Alaska WWAMI Overview</vt:lpstr>
      <vt:lpstr>Pathways to Medicine </vt:lpstr>
      <vt:lpstr>WWAMI</vt:lpstr>
      <vt:lpstr>Founding Goals 1971</vt:lpstr>
      <vt:lpstr>The WWAMI Curriculum</vt:lpstr>
      <vt:lpstr>PowerPoint Presentation</vt:lpstr>
      <vt:lpstr>PowerPoint Presentation</vt:lpstr>
      <vt:lpstr>PowerPoint Presentation</vt:lpstr>
      <vt:lpstr>Rural Training -TRUST, RUOP, &amp; WRITE </vt:lpstr>
      <vt:lpstr> TRUST – Targeted Rural Under Served Track </vt:lpstr>
      <vt:lpstr> RUOP – Rural Underserved Opportunities Program </vt:lpstr>
      <vt:lpstr> WRITE – WWAMI Rural Integrated Training Experience </vt:lpstr>
      <vt:lpstr>Clerkships</vt:lpstr>
      <vt:lpstr>PowerPoint Presentation</vt:lpstr>
      <vt:lpstr>Alaska WWAMI Expansion</vt:lpstr>
      <vt:lpstr>Alaska WWAMI Success</vt:lpstr>
      <vt:lpstr>Thank you!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Medicine Board</dc:title>
  <dc:creator>Gretchen A. Burke</dc:creator>
  <cp:lastModifiedBy>Suzanne Allen</cp:lastModifiedBy>
  <cp:revision>134</cp:revision>
  <cp:lastPrinted>2020-01-09T17:00:10Z</cp:lastPrinted>
  <dcterms:created xsi:type="dcterms:W3CDTF">2010-02-10T20:35:16Z</dcterms:created>
  <dcterms:modified xsi:type="dcterms:W3CDTF">2024-10-19T00:14:32Z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0x0101007A8EC2E3635D79439692F845E99EB308</vt:lpwstr>
  </property>
  <property fmtid="{D5CDD505-2E9C-101B-9397-08002B2CF9AE}" pid="3" name="_dlc_DocIdItemGuid">
    <vt:lpwstr>0b32b60f-1c7a-448a-a645-b09d47ef0e41</vt:lpwstr>
  </property>
</Properties>
</file>